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8" r:id="rId1"/>
  </p:sldMasterIdLst>
  <p:sldIdLst>
    <p:sldId id="275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7" r:id="rId13"/>
    <p:sldId id="278" r:id="rId14"/>
    <p:sldId id="279" r:id="rId15"/>
    <p:sldId id="280" r:id="rId16"/>
    <p:sldId id="273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51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57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90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139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90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55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521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70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066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1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81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0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83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33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70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27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4069-AFA2-4D9F-B385-B0705625E05F}" type="datetimeFigureOut">
              <a:rPr lang="fa-IR" smtClean="0"/>
              <a:t>01/28/1445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568F03-AD4B-4D27-9440-979368AA1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90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449" y="3085648"/>
            <a:ext cx="8748214" cy="353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8" y="232012"/>
            <a:ext cx="4439526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668" y="511268"/>
            <a:ext cx="8911687" cy="92846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روش سالم سازی سبزیجات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85" y="1788277"/>
            <a:ext cx="10030654" cy="4066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مرحله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اول پاکسازی: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پاکسازی </a:t>
            </a:r>
            <a:r>
              <a:rPr lang="fa-IR" sz="2000" b="1" dirty="0">
                <a:cs typeface="B Nazanin" panose="00000400000000000000" pitchFamily="2" charset="-78"/>
              </a:rPr>
              <a:t>و قراردادن در آب برای جداسازی گل و لای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مرحله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دوم انگل زدایی: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غوطه </a:t>
            </a:r>
            <a:r>
              <a:rPr lang="fa-IR" sz="2000" b="1" dirty="0">
                <a:cs typeface="B Nazanin" panose="00000400000000000000" pitchFamily="2" charset="-78"/>
              </a:rPr>
              <a:t>ور نمودن سبزی ها به مدت </a:t>
            </a:r>
            <a:r>
              <a:rPr lang="fa-IR" sz="2000" b="1" dirty="0" smtClean="0">
                <a:cs typeface="B Nazanin" panose="00000400000000000000" pitchFamily="2" charset="-78"/>
              </a:rPr>
              <a:t>3 تا 5 </a:t>
            </a:r>
            <a:r>
              <a:rPr lang="fa-IR" sz="2000" b="1" dirty="0">
                <a:cs typeface="B Nazanin" panose="00000400000000000000" pitchFamily="2" charset="-78"/>
              </a:rPr>
              <a:t>دقیقه در محلول آب و مایع ظرفشویی ( 2 الی 4 قطره به ازای هر لیتر آب )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مرحله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سوم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میکروب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زدایی: </a:t>
            </a:r>
            <a:endParaRPr lang="fa-IR" sz="20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sz="2000" b="1" dirty="0">
                <a:cs typeface="B Nazanin" panose="00000400000000000000" pitchFamily="2" charset="-78"/>
              </a:rPr>
              <a:t>استفاده از محلول های گندزدایی دارای مجوز بهداشتی مخصوص گندزدایی میوه و سبزی برای </a:t>
            </a:r>
            <a:r>
              <a:rPr lang="fa-IR" sz="2000" b="1" dirty="0" smtClean="0">
                <a:cs typeface="B Nazanin" panose="00000400000000000000" pitchFamily="2" charset="-78"/>
              </a:rPr>
              <a:t>گندزدایی طبق دستورالعمل </a:t>
            </a:r>
          </a:p>
          <a:p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مرحله چهارم آبکشی ساده:</a:t>
            </a:r>
          </a:p>
          <a:p>
            <a:pPr marL="0" indent="0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در مرحله آخر سبزی ها را با آب سالم خوب شستشو دهید.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6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97" y="624110"/>
            <a:ext cx="9962415" cy="128089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توصیه های بهداشتی در توزیع نذورات و اطعام دهی</a:t>
            </a:r>
            <a:endParaRPr lang="fa-IR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9" y="1296537"/>
            <a:ext cx="10098893" cy="5349923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ar-SA" b="1" dirty="0">
                <a:cs typeface="B Nazanin" panose="00000400000000000000" pitchFamily="2" charset="-78"/>
              </a:rPr>
              <a:t>در صورت پخت و پز بایستی هرگونه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پخت وپز در مكان هایی با شرایط بهداشتی </a:t>
            </a:r>
            <a:r>
              <a:rPr lang="ar-SA" b="1" dirty="0">
                <a:cs typeface="B Nazanin" panose="00000400000000000000" pitchFamily="2" charset="-78"/>
              </a:rPr>
              <a:t>صورت پذیرد .</a:t>
            </a:r>
            <a:endParaRPr lang="en-US" b="1" dirty="0">
              <a:cs typeface="B Nazanin" panose="00000400000000000000" pitchFamily="2" charset="-78"/>
            </a:endParaRPr>
          </a:p>
          <a:p>
            <a:pPr lvl="0">
              <a:lnSpc>
                <a:spcPct val="200000"/>
              </a:lnSpc>
            </a:pPr>
            <a:r>
              <a:rPr lang="ar-SA" b="1" dirty="0">
                <a:cs typeface="B Nazanin" panose="00000400000000000000" pitchFamily="2" charset="-78"/>
              </a:rPr>
              <a:t>کلیه افراد درگیر در توزیع آب و غذا باید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دارای کارت بهداشت </a:t>
            </a:r>
            <a:r>
              <a:rPr lang="ar-SA" b="1" dirty="0">
                <a:cs typeface="B Nazanin" panose="00000400000000000000" pitchFamily="2" charset="-78"/>
              </a:rPr>
              <a:t>بوده و رعایت بهداشت فردی </a:t>
            </a:r>
            <a:r>
              <a:rPr lang="fa-IR" b="1" dirty="0">
                <a:cs typeface="B Nazanin" panose="00000400000000000000" pitchFamily="2" charset="-78"/>
              </a:rPr>
              <a:t>د</a:t>
            </a:r>
            <a:r>
              <a:rPr lang="ar-SA" b="1" dirty="0">
                <a:cs typeface="B Nazanin" panose="00000400000000000000" pitchFamily="2" charset="-78"/>
              </a:rPr>
              <a:t>ر هنگام ارائه خدمت ضروری است و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افراد متفرقه در تهیه و توزیع مواد غذایی و آشامیدنی دخالت ننمایند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>
              <a:lnSpc>
                <a:spcPct val="200000"/>
              </a:lnSpc>
            </a:pPr>
            <a:r>
              <a:rPr lang="ar-SA" b="1" dirty="0">
                <a:cs typeface="B Nazanin" panose="00000400000000000000" pitchFamily="2" charset="-78"/>
              </a:rPr>
              <a:t>مواد خام مصرفی باید سالم و بهداشتی باشد و توصیه می گردد از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مواد غذایی مشمول بسته بندی که مورد تایید وزارت بهداشت</a:t>
            </a:r>
            <a:r>
              <a:rPr lang="ar-SA" b="1" dirty="0">
                <a:cs typeface="B Nazanin" panose="00000400000000000000" pitchFamily="2" charset="-78"/>
              </a:rPr>
              <a:t> است استفاده شود .</a:t>
            </a:r>
            <a:endParaRPr lang="en-US" b="1" dirty="0">
              <a:cs typeface="B Nazanin" panose="00000400000000000000" pitchFamily="2" charset="-78"/>
            </a:endParaRPr>
          </a:p>
          <a:p>
            <a:pPr lvl="0">
              <a:lnSpc>
                <a:spcPct val="200000"/>
              </a:lnSpc>
            </a:pPr>
            <a:r>
              <a:rPr lang="ar-SA" b="1" dirty="0">
                <a:cs typeface="B Nazanin" panose="00000400000000000000" pitchFamily="2" charset="-78"/>
              </a:rPr>
              <a:t>از فراورده های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خام دامی با کشتار مجاز و یا بسته بندی شده </a:t>
            </a:r>
            <a:r>
              <a:rPr lang="ar-SA" b="1" dirty="0">
                <a:cs typeface="B Nazanin" panose="00000400000000000000" pitchFamily="2" charset="-78"/>
              </a:rPr>
              <a:t>که مورد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تایید وزارت بهداشت و سازمان دامپزشكی </a:t>
            </a:r>
            <a:r>
              <a:rPr lang="ar-SA" b="1" dirty="0">
                <a:cs typeface="B Nazanin" panose="00000400000000000000" pitchFamily="2" charset="-78"/>
              </a:rPr>
              <a:t>است استفاده شود .</a:t>
            </a:r>
            <a:endParaRPr lang="en-US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6" y="534483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367" y="1351127"/>
            <a:ext cx="10085245" cy="530897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ar-SA" dirty="0" smtClean="0"/>
              <a:t>از </a:t>
            </a:r>
            <a:r>
              <a:rPr lang="ar-SA" dirty="0"/>
              <a:t>نمك های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بسته بندی ید دار تصفیه شده دارای مجوز ساخت از سازمان غذا ودارو </a:t>
            </a:r>
            <a:r>
              <a:rPr lang="ar-SA" dirty="0"/>
              <a:t>در تهیه و پخت غذا، برنج استفاده شود 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در تهیه غذا از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روغن های دارای مجوز ساخت ازسازمان غذا و دارو </a:t>
            </a:r>
            <a:r>
              <a:rPr lang="ar-SA" dirty="0"/>
              <a:t>با ترانس پایین استفاده شود 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از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ظروف مناسب در آشپزی </a:t>
            </a:r>
            <a:r>
              <a:rPr lang="ar-SA" dirty="0"/>
              <a:t>استفاده شود.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از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نگهداری مواد غذایی پخته شده در دمای محیط به مدت طولانی (حداکثر دو ساعت) خودداری </a:t>
            </a:r>
            <a:r>
              <a:rPr lang="ar-SA" dirty="0"/>
              <a:t>گردد. در صورت الزام به نگهداری بیشتر از دو ساعت، باید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مواد غذایی پخته در زیر 4درجه سانتی گراد </a:t>
            </a:r>
            <a:r>
              <a:rPr lang="ar-SA" dirty="0"/>
              <a:t>یا در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بالای 63 درجه سانتی گراد (روی شمعک گاز) نگهداری </a:t>
            </a:r>
            <a:r>
              <a:rPr lang="ar-SA" dirty="0"/>
              <a:t>تا درجه حرارت ماده غذایی به زیر 63درجه نرسد.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6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153" y="1337481"/>
            <a:ext cx="9689460" cy="521344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ar-SA" b="1" dirty="0">
                <a:cs typeface="B Nazanin" panose="00000400000000000000" pitchFamily="2" charset="-78"/>
              </a:rPr>
              <a:t>از نگهداری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مواد غذایی خام و پخته شده در مجاورت هم در داخل یخچال و یا سردخانه خودداری </a:t>
            </a:r>
            <a:r>
              <a:rPr lang="ar-SA" b="1" dirty="0">
                <a:cs typeface="B Nazanin" panose="00000400000000000000" pitchFamily="2" charset="-78"/>
              </a:rPr>
              <a:t>شود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ar-SA" b="1" dirty="0">
                <a:cs typeface="B Nazanin" panose="00000400000000000000" pitchFamily="2" charset="-78"/>
              </a:rPr>
              <a:t>از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آب آشامیدنی سالم </a:t>
            </a:r>
            <a:r>
              <a:rPr lang="ar-SA" b="1" dirty="0">
                <a:cs typeface="B Nazanin" panose="00000400000000000000" pitchFamily="2" charset="-78"/>
              </a:rPr>
              <a:t>استفاده گردد.</a:t>
            </a:r>
            <a:endParaRPr lang="en-US" b="1" dirty="0"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b="1" dirty="0">
                <a:cs typeface="B Nazanin" panose="00000400000000000000" pitchFamily="2" charset="-78"/>
              </a:rPr>
              <a:t>در صورت استفاده از ظروف یكبار مصرف برای توزیع مواد غذایی گرم از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ظروف یكبارمصرف مناسب دارای مجوز از سازمان غذا و دارو</a:t>
            </a:r>
            <a:r>
              <a:rPr lang="ar-SA" b="1" dirty="0">
                <a:cs typeface="B Nazanin" panose="00000400000000000000" pitchFamily="2" charset="-78"/>
              </a:rPr>
              <a:t> استفاده شود.</a:t>
            </a:r>
            <a:endParaRPr lang="en-US" b="1" dirty="0"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b="1" dirty="0">
                <a:cs typeface="B Nazanin" panose="00000400000000000000" pitchFamily="2" charset="-78"/>
              </a:rPr>
              <a:t>استفاده از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ظروف یکبار مصرف فاقد مجوز و مشخصات و همچنین ظروف پلی استایرنی </a:t>
            </a:r>
            <a:r>
              <a:rPr lang="ar-SA" b="1" dirty="0">
                <a:cs typeface="B Nazanin" panose="00000400000000000000" pitchFamily="2" charset="-78"/>
              </a:rPr>
              <a:t>(ظروف پلاستیکی شفاف و نازک) در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توزیع نوشیدنی گرم و غذای پخته شده خودداری </a:t>
            </a:r>
            <a:r>
              <a:rPr lang="ar-SA" b="1" dirty="0">
                <a:cs typeface="B Nazanin" panose="00000400000000000000" pitchFamily="2" charset="-78"/>
              </a:rPr>
              <a:t>گردد.</a:t>
            </a:r>
            <a:endParaRPr lang="en-US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از </a:t>
            </a:r>
            <a:r>
              <a:rPr lang="fa-IR" b="1" dirty="0">
                <a:cs typeface="B Nazanin" panose="00000400000000000000" pitchFamily="2" charset="-78"/>
              </a:rPr>
              <a:t>توزیع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آب، شربت و یا شیر فاقد بسته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بندی و بدون مجوز ساخت سازمان غذا و دارو </a:t>
            </a:r>
            <a:r>
              <a:rPr lang="fa-IR" b="1" dirty="0">
                <a:cs typeface="B Nazanin" panose="00000400000000000000" pitchFamily="2" charset="-78"/>
              </a:rPr>
              <a:t>در بین دسته های عزاداری و یا در مراسم جداً خود داری گردد.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9143"/>
            <a:ext cx="8911687" cy="1280890"/>
          </a:xfrm>
        </p:spPr>
        <p:txBody>
          <a:bodyPr/>
          <a:lstStyle/>
          <a:p>
            <a:r>
              <a:rPr lang="fa-IR" dirty="0" smtClean="0"/>
              <a:t>ادامه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709684"/>
            <a:ext cx="10303609" cy="58002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ar-SA" dirty="0"/>
              <a:t>ضمن رعایت نظافت، شستشو و گندزدایی مستمر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سرویس های بهداشتی نسبت به نصب سیستم لوله کشی مایع دستشویی</a:t>
            </a:r>
            <a:r>
              <a:rPr lang="ar-SA" dirty="0"/>
              <a:t> و یا نصب جای مایع محتوی مایع دستشویی اقدام گردد.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پسماند های تولید شده به صورت بهداشتی جمع آوری، انتقال و دفع </a:t>
            </a:r>
            <a:r>
              <a:rPr lang="ar-SA" dirty="0"/>
              <a:t>گردد. بویژه درکنار هرایستگاه صلواتی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سطل یا کیسه جهت جمع آوری مرتب ظروف و لیوان های یكبار مصرف استفاده شده </a:t>
            </a:r>
            <a:r>
              <a:rPr lang="ar-SA" dirty="0"/>
              <a:t>نگهداری شود.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با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نصب تابلوها و یا اطلاعیه ممنوعیت استعمال دخانیات </a:t>
            </a:r>
            <a:r>
              <a:rPr lang="ar-SA" dirty="0"/>
              <a:t>و جمع آوری زیر سیگاری ها از استعمال مواد دخانی در محل های مسقف خودداری گردد</a:t>
            </a:r>
            <a:r>
              <a:rPr lang="en-US" dirty="0"/>
              <a:t>.</a:t>
            </a:r>
          </a:p>
          <a:p>
            <a:pPr lvl="0">
              <a:lnSpc>
                <a:spcPct val="150000"/>
              </a:lnSpc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مواد خوراکی و آشامیدنی سالم و بهداشتی و از منابع مطمئن و شناخته شده </a:t>
            </a:r>
            <a:r>
              <a:rPr lang="ar-SA" dirty="0"/>
              <a:t>تهیه شود و همچنین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دارای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بسته بندی و مشخصات بهداشتی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تاریخ تولید و انقضاء، پروانه ساخت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از سازمان غذا و دارو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ظاهر مناسب</a:t>
            </a:r>
            <a:r>
              <a:rPr lang="ar-SA" dirty="0" smtClean="0"/>
              <a:t> </a:t>
            </a:r>
            <a:r>
              <a:rPr lang="ar-SA" dirty="0"/>
              <a:t>باشد0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از توزیع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هر گونه مواد خوراکی و آشامیدنی مشکوک و تقلبی مانند شربت های رنگی دارای اسانس و رنگ شیمیایی خودداری </a:t>
            </a:r>
            <a:r>
              <a:rPr lang="ar-SA" dirty="0"/>
              <a:t>شود.</a:t>
            </a:r>
            <a:endParaRPr lang="en-US" dirty="0"/>
          </a:p>
          <a:p>
            <a:pPr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039" y="1255593"/>
            <a:ext cx="9607573" cy="519979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ar-SA" dirty="0" smtClean="0"/>
              <a:t>استفاده </a:t>
            </a:r>
            <a:r>
              <a:rPr lang="ar-SA" dirty="0"/>
              <a:t>از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قند یا شکر و ترجیحاً خرمای بسته بندی شده یکنفره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دارای مجوز ساخت از سازمان غذا و دارو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ب</a:t>
            </a:r>
            <a:r>
              <a:rPr lang="ar-SA" dirty="0" smtClean="0"/>
              <a:t>ه </a:t>
            </a:r>
            <a:r>
              <a:rPr lang="ar-SA" dirty="0"/>
              <a:t>همراه نوشیدنی گرم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توجه به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تاریخ تولید و انقضای موادغذایی و آب بسنه بندی </a:t>
            </a:r>
            <a:r>
              <a:rPr lang="ar-SA" dirty="0" smtClean="0"/>
              <a:t>شده </a:t>
            </a:r>
            <a:r>
              <a:rPr lang="ar-SA" dirty="0"/>
              <a:t>یکنفره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جهت خنک کردن آب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فقط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از یخ بهداشتی و وکیوم شده </a:t>
            </a:r>
            <a:r>
              <a:rPr lang="ar-SA" dirty="0"/>
              <a:t>استفاده شود.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در صورت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توزیع میوه در پکهای پذیرایی رعایت کامل سالمسازی </a:t>
            </a:r>
            <a:r>
              <a:rPr lang="ar-SA" dirty="0"/>
              <a:t>تاکید میگردد.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ar-SA" dirty="0"/>
              <a:t>در صورت طبخ در محل رعایت موارد مربوط به نوع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ظروف مورد استفاده،دسترسی به آب سالم بهداشتی،دفع بهداشتی فاضلاب،شستشو و گندزدایی ظروف و مواد </a:t>
            </a:r>
            <a:r>
              <a:rPr lang="ar-SA" dirty="0"/>
              <a:t>اولیه و... طبق مقررات بهداشتی</a:t>
            </a:r>
            <a:endParaRPr lang="en-US" dirty="0"/>
          </a:p>
          <a:p>
            <a:pPr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234" y="2678371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با آرزوی سلامتی برای همه عزیزان  </a:t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و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التماس دعا</a:t>
            </a:r>
            <a:r>
              <a:rPr lang="fa-IR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fa-IR" b="1" dirty="0">
                <a:solidFill>
                  <a:schemeClr val="bg2">
                    <a:lumMod val="10000"/>
                  </a:schemeClr>
                </a:solidFill>
              </a:rPr>
            </a:b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512" y="559560"/>
            <a:ext cx="11359487" cy="21699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توصیه های بهداشت محیطی </a:t>
            </a:r>
            <a:br>
              <a:rPr lang="fa-IR" sz="4000" dirty="0" smtClean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برای موکب داران و زائرین مراسم پیاده روی </a:t>
            </a:r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اربعین حسینی (ع)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428" y="4913195"/>
            <a:ext cx="8915399" cy="108600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گروه مهندسی بهداشت محیط </a:t>
            </a:r>
          </a:p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معاونت بهداشت انشگاه علوم پزشکی و خدمات بهداشتی درمانی تبریز </a:t>
            </a:r>
            <a:endParaRPr lang="fa-IR" b="1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7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561" y="201030"/>
            <a:ext cx="9744051" cy="1280890"/>
          </a:xfrm>
        </p:spPr>
        <p:txBody>
          <a:bodyPr>
            <a:noAutofit/>
          </a:bodyPr>
          <a:lstStyle/>
          <a:p>
            <a:pPr algn="ctr" rtl="0"/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توصیه های بهداشتی </a:t>
            </a:r>
            <a:b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برای موکب داران و مدیران کاروان های زیارتی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35" y="1665027"/>
            <a:ext cx="9744051" cy="540451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داشتن </a:t>
            </a:r>
            <a:r>
              <a:rPr lang="fa-IR" b="1" dirty="0">
                <a:cs typeface="B Nazanin" panose="00000400000000000000" pitchFamily="2" charset="-78"/>
              </a:rPr>
              <a:t>کارت بهداشتی </a:t>
            </a:r>
            <a:r>
              <a:rPr lang="fa-IR" b="1" dirty="0" smtClean="0">
                <a:cs typeface="B Nazanin" panose="00000400000000000000" pitchFamily="2" charset="-78"/>
              </a:rPr>
              <a:t>معتبربرای کلیه افراد درگیر در توزیع آب، مواد غذایی و چای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رعایت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بهداشت فردی </a:t>
            </a:r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هنگام</a:t>
            </a:r>
            <a:r>
              <a:rPr lang="fa-IR" sz="2000" b="1" dirty="0" smtClean="0">
                <a:cs typeface="B Nazanin" panose="00000400000000000000" pitchFamily="2" charset="-78"/>
              </a:rPr>
              <a:t> ارائه خدمت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تامین تجهیزات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شستشو و ضدعفونی </a:t>
            </a:r>
            <a:r>
              <a:rPr lang="fa-IR" sz="2000" b="1" dirty="0" smtClean="0">
                <a:cs typeface="B Nazanin" panose="00000400000000000000" pitchFamily="2" charset="-78"/>
              </a:rPr>
              <a:t>دست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پرهیز از توزیع مواد غذایی و نوشیدنی بصورت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فله، غیر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بسته </a:t>
            </a:r>
            <a:r>
              <a:rPr lang="fa-IR" sz="2000" b="1" dirty="0" smtClean="0">
                <a:cs typeface="B Nazanin" panose="00000400000000000000" pitchFamily="2" charset="-78"/>
              </a:rPr>
              <a:t>بندی، فاقد مشخصات و بدون مجوز بهداشتی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تامین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شرایط بهداشتی در کلیه محل های پخت و پز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استفاده از لباس کار، دستکش و کلاه تمیز و مناسب و به رنگ روشن برای کارکنان تهیه و توزیع مواد غذایی</a:t>
            </a:r>
          </a:p>
          <a:p>
            <a:pPr>
              <a:buFont typeface="Wingdings" panose="05000000000000000000" pitchFamily="2" charset="2"/>
              <a:buChar char="Ø"/>
            </a:pPr>
            <a:endParaRPr lang="fa-IR" dirty="0" smtClean="0"/>
          </a:p>
          <a:p>
            <a:pPr>
              <a:buFont typeface="Wingdings" panose="05000000000000000000" pitchFamily="2" charset="2"/>
              <a:buChar char="Ø"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>
              <a:buFont typeface="Wingdings" panose="05000000000000000000" pitchFamily="2" charset="2"/>
              <a:buChar char="Ø"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7" y="5329451"/>
            <a:ext cx="2836610" cy="15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267" y="122830"/>
            <a:ext cx="9771346" cy="982639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ادامه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82" y="1105469"/>
            <a:ext cx="9648516" cy="53089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استفاده از دستکش یا انبرک در توزیع غذا و پرهیز از تماس دست با مواد غذایی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شستشو و گند زدایی اصولی کلیه تجهیزات آماده سازی </a:t>
            </a:r>
            <a:r>
              <a:rPr lang="fa-IR" sz="2400" b="1" dirty="0" smtClean="0">
                <a:cs typeface="B Nazanin" panose="00000400000000000000" pitchFamily="2" charset="-78"/>
              </a:rPr>
              <a:t>و پخت مواد غذایی هر روز بعد از اتمام کار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پوشش مناسب مواد غذایی </a:t>
            </a:r>
            <a:r>
              <a:rPr lang="fa-IR" sz="2400" b="1" dirty="0" smtClean="0">
                <a:cs typeface="B Nazanin" panose="00000400000000000000" pitchFamily="2" charset="-78"/>
              </a:rPr>
              <a:t>آماده مصرف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مواد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اولیه و خام مصرفی سالم و بهداشتی و دارای مجوز بهداشتی </a:t>
            </a:r>
            <a:r>
              <a:rPr lang="fa-IR" sz="2400" b="1" dirty="0" smtClean="0">
                <a:cs typeface="B Nazanin" panose="00000400000000000000" pitchFamily="2" charset="-78"/>
              </a:rPr>
              <a:t>معتبر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استفاده از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فرآورده های خام دامی دارای مجوز بهداشتی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استفاده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 ظروف مناسب در پخت و پز و عرضه مواد غذایی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ظروف یک بار مصرف به ترتیب الویت با پایه گیاهی، سلولزی وآلومینیومی دارای مجوز وزارت بهداشت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اجتناب از نگهداری مواد غذایی </a:t>
            </a:r>
            <a:r>
              <a:rPr lang="fa-IR" sz="2400" b="1" dirty="0" smtClean="0">
                <a:cs typeface="B Nazanin" panose="00000400000000000000" pitchFamily="2" charset="-78"/>
              </a:rPr>
              <a:t>پخته شده در دمای محیط به مدت طولانی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 حداکثر 2 ساعت)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0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3" y="204716"/>
            <a:ext cx="9689460" cy="968991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ادامه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370" y="736979"/>
            <a:ext cx="8884242" cy="582759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در صورت الزام به نگهداری موادغذایی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2000" b="1" dirty="0" smtClean="0">
                <a:cs typeface="B Nazanin" panose="00000400000000000000" pitchFamily="2" charset="-78"/>
              </a:rPr>
              <a:t> رعایت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زنجیره دمایی کمتر از 4 درجه یا بالای 63 درجه سانتیگراد)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خودداری از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توزیع نوشیدنی و چای در لیوان های مشترک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خودداری از نگهداری مواد غذایی خام و پخته در مجاورت هم در یخچال یا سرد خانه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یخ زدایی بهداشتی مواد فریزشده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 برای یخ زدایی 24 ساعت قبل در یخچال قرار داده شود)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خودداری از نگهداری آب های بطری شده در مقابل نور آفتاب و همچنین فریز کردن آن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استفاده از یخ های بسته بندی بهداشتی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در صورت توزیع سبزی و سالاد، رعایت مراحل چهار گانه سالم سازی سبزی و میوه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(پاکسازی، شستشو، انگل زدایی،گند زدایی وشستشوی کامل )</a:t>
            </a:r>
            <a:r>
              <a:rPr lang="fa-IR" sz="2000" b="1" dirty="0" smtClean="0">
                <a:cs typeface="B Nazanin" panose="00000400000000000000" pitchFamily="2" charset="-78"/>
              </a:rPr>
              <a:t>با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استفاده از محلول های گند زدایی دارای مجوز بهداشتی الزامی می باشد.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توصیه میشود از سالاد و سبزی بسته بندی شده با پروانه ساخت وزارت بهداشت استفاده شود.</a:t>
            </a:r>
          </a:p>
          <a:p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4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8ED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5" y="163773"/>
            <a:ext cx="9825937" cy="764275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ادامه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743" y="750627"/>
            <a:ext cx="9634869" cy="5759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استفاده از آب آشامیدنی سالم و خودداری از مصرف آبهای نهرها، رودخانه ها و چشمه هاو شیرهای غیر مطمئن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(برای آشامیدن ترجیحا از آب بسته بندی بهداشتی استفاده شود.)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خودداری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 توزیع آب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، شربت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فله و شیر فله </a:t>
            </a:r>
            <a:r>
              <a:rPr lang="fa-IR" sz="2000" b="1" dirty="0">
                <a:cs typeface="B Nazanin" panose="00000400000000000000" pitchFamily="2" charset="-78"/>
              </a:rPr>
              <a:t>(از شربت، آب و... بسته بندی شده دارای مجوز بهداشتی استفاده شود)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رعایت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نظافت، شستشو و گندزدایی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مستمر سرویس های بهداشتی</a:t>
            </a:r>
            <a:r>
              <a:rPr lang="fa-IR" sz="2000" b="1" dirty="0">
                <a:cs typeface="B Nazanin" panose="00000400000000000000" pitchFamily="2" charset="-78"/>
              </a:rPr>
              <a:t>، نصب سیستم لوله کشی صابون مایع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جم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ع آوری، انتقال و دفع بهداشتی پسماند </a:t>
            </a:r>
            <a:r>
              <a:rPr lang="fa-IR" sz="2000" b="1" dirty="0">
                <a:cs typeface="B Nazanin" panose="00000400000000000000" pitchFamily="2" charset="-78"/>
              </a:rPr>
              <a:t>های تولید شده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دفع بهداشتی فاضلاب به ویژه فاضلاب </a:t>
            </a:r>
            <a:r>
              <a:rPr lang="fa-IR" sz="2000" b="1" dirty="0">
                <a:cs typeface="B Nazanin" panose="00000400000000000000" pitchFamily="2" charset="-78"/>
              </a:rPr>
              <a:t>سرویس های بهداشتی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نظافت مستمر محل موکب، اسکان </a:t>
            </a:r>
            <a:r>
              <a:rPr lang="fa-IR" sz="2000" b="1" dirty="0" smtClean="0">
                <a:cs typeface="B Nazanin" panose="00000400000000000000" pitchFamily="2" charset="-78"/>
              </a:rPr>
              <a:t>زائرین </a:t>
            </a:r>
            <a:r>
              <a:rPr lang="fa-IR" sz="2000" b="1" dirty="0">
                <a:cs typeface="B Nazanin" panose="00000400000000000000" pitchFamily="2" charset="-78"/>
              </a:rPr>
              <a:t>و خادمین و انبار تجهیزات و محوطه موکب ها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تهو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یه مناسب محل های اسکان زائرین و محل های پخت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عدم استعمال دخانیات در فضای بسته و محل اسکان زائرین </a:t>
            </a:r>
            <a:r>
              <a:rPr lang="fa-IR" sz="2000" b="1" dirty="0">
                <a:cs typeface="B Nazanin" panose="00000400000000000000" pitchFamily="2" charset="-78"/>
              </a:rPr>
              <a:t>و محل طبخ و توزیع غذا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نصب </a:t>
            </a:r>
            <a:r>
              <a:rPr lang="fa-IR" sz="2000" b="1" dirty="0" smtClean="0">
                <a:cs typeface="B Nazanin" panose="00000400000000000000" pitchFamily="2" charset="-78"/>
              </a:rPr>
              <a:t>تابلو </a:t>
            </a:r>
            <a:r>
              <a:rPr lang="fa-IR" sz="2000" b="1" dirty="0">
                <a:cs typeface="B Nazanin" panose="00000400000000000000" pitchFamily="2" charset="-78"/>
              </a:rPr>
              <a:t>ممنوعیت استعمال دخانیات</a:t>
            </a:r>
          </a:p>
          <a:p>
            <a:pPr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0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5" y="300252"/>
            <a:ext cx="9825937" cy="791570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ادامه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40" y="1337482"/>
            <a:ext cx="9921472" cy="4819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جلوگیری از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دخالت افراد متفرقه و ناشناس در آماده سازی، طبخ و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توزیع مواد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غذایی و آشامیدنی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جلوگیری از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دخالت افراد بیمار و یا دارای علائم بیماری در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تهیه و توزیع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مواد غذایی و آشامیدنی </a:t>
            </a:r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9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6" y="48291"/>
            <a:ext cx="9839585" cy="1310185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توصیه بهداشت محیطی برای زائرین و عموم مردم</a:t>
            </a:r>
            <a:endParaRPr lang="fa-IR" sz="32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7" y="879231"/>
            <a:ext cx="10931404" cy="59787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رعایت کامل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دستورات بهداشتی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ابلاغ شده از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طریق مسئولین بهداشتی 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شستن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صحیح و مکرر دست ها </a:t>
            </a:r>
            <a:r>
              <a:rPr lang="fa-IR" sz="2000" b="1" dirty="0">
                <a:cs typeface="B Nazanin" panose="00000400000000000000" pitchFamily="2" charset="-78"/>
              </a:rPr>
              <a:t>با آب و صابون یا </a:t>
            </a:r>
            <a:r>
              <a:rPr lang="fa-IR" sz="2000" b="1" dirty="0" smtClean="0">
                <a:cs typeface="B Nazanin" panose="00000400000000000000" pitchFamily="2" charset="-78"/>
              </a:rPr>
              <a:t>استفاده از ضدعفونی کننده های با </a:t>
            </a:r>
            <a:r>
              <a:rPr lang="fa-IR" sz="2000" b="1" dirty="0">
                <a:cs typeface="B Nazanin" panose="00000400000000000000" pitchFamily="2" charset="-78"/>
              </a:rPr>
              <a:t>پایه الکلی و عدم تماس دست آلوده با چشم، بینی و دهان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 خوردن سالاد و سبزی غیر مطمئن  خودداری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شود  </a:t>
            </a:r>
            <a:r>
              <a:rPr lang="fa-IR" sz="2000" b="1" dirty="0" smtClean="0">
                <a:cs typeface="B Nazanin" panose="00000400000000000000" pitchFamily="2" charset="-78"/>
              </a:rPr>
              <a:t>( </a:t>
            </a:r>
            <a:r>
              <a:rPr lang="fa-IR" sz="2000" b="1" dirty="0">
                <a:cs typeface="B Nazanin" panose="00000400000000000000" pitchFamily="2" charset="-78"/>
              </a:rPr>
              <a:t>ترجیحا بسته بندی شده دارای مجوز بهداشتی)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شستن و سالم سازی میوه قبل از مصرف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مصرف لبنیات غیر پاستوریزه خوداری شود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جوشاندن مواد غذایی کنسرو شده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در آب به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مدت 20 دقیقه قبل از مصرف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 خودداری از مصرف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کنسرو های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باد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کرده، زنگ زده و سوراخ شده و دارای بوی نامطبوع مواد داخل آن و تاریخ گذشته و بدون مجوز بهداشتی </a:t>
            </a:r>
          </a:p>
          <a:p>
            <a:endParaRPr lang="fa-IR" sz="1400" b="1" dirty="0">
              <a:cs typeface="B Nazanin" panose="00000400000000000000" pitchFamily="2" charset="-78"/>
            </a:endParaRPr>
          </a:p>
          <a:p>
            <a:endParaRPr lang="fa-IR" sz="1400" dirty="0" smtClean="0"/>
          </a:p>
          <a:p>
            <a:endParaRPr lang="fa-I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5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5" y="177421"/>
            <a:ext cx="9825937" cy="859809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ادامه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675" y="1037230"/>
            <a:ext cx="9825937" cy="55819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عدم نگهداری غذاهای پخته شده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در دمای محیط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برای بیش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 2 ساعت 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در صورت جابجایی مواد غذایی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زنجیره دمایی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حتما </a:t>
            </a:r>
            <a:r>
              <a:rPr lang="fa-IR" sz="2000" b="1" dirty="0" smtClean="0">
                <a:cs typeface="B Nazanin" panose="00000400000000000000" pitchFamily="2" charset="-78"/>
              </a:rPr>
              <a:t>رعایت </a:t>
            </a:r>
            <a:r>
              <a:rPr lang="fa-IR" sz="2000" b="1" dirty="0">
                <a:cs typeface="B Nazanin" panose="00000400000000000000" pitchFamily="2" charset="-78"/>
              </a:rPr>
              <a:t>شود.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خودداری از مصرف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یخ های نگهداری شده در شرایط غیر بهداشتی و غیر مطمئن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استفاده از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آب سالم و مطمئن جهت مسواک زدن و آشامیدن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عدم استفاده از آب های غیر مطمئن( آب چشمه ها، نهر ها و رود خانه ها)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خودداری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 مصرف چای و مایعات داغ در لیوان های یک بار مصرف شفاف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شستشوی صحیح و با آب سالم قاشق و چنگال و سایر ظروف شخصی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خودداری از بردن غذاهای فسادپذیر </a:t>
            </a:r>
            <a:r>
              <a:rPr lang="fa-IR" sz="2000" b="1" dirty="0">
                <a:cs typeface="B Nazanin" panose="00000400000000000000" pitchFamily="2" charset="-78"/>
              </a:rPr>
              <a:t>از قبیل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سالاد اولویه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غذاهای حاوی کشک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ماهی یا سس مایونز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کباب</a:t>
            </a:r>
            <a:r>
              <a:rPr lang="fa-IR" sz="2000" b="1" dirty="0">
                <a:cs typeface="B Nazanin" panose="00000400000000000000" pitchFamily="2" charset="-78"/>
              </a:rPr>
              <a:t> غیره </a:t>
            </a:r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2" y="5327771"/>
            <a:ext cx="284098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1475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B Titr</vt:lpstr>
      <vt:lpstr>Century Gothic</vt:lpstr>
      <vt:lpstr>Tahoma</vt:lpstr>
      <vt:lpstr>Wingdings</vt:lpstr>
      <vt:lpstr>Wingdings 3</vt:lpstr>
      <vt:lpstr>Wisp</vt:lpstr>
      <vt:lpstr>PowerPoint Presentation</vt:lpstr>
      <vt:lpstr> توصیه های بهداشت محیطی  برای موکب داران و زائرین مراسم پیاده روی اربعین حسینی (ع)</vt:lpstr>
      <vt:lpstr>توصیه های بهداشتی  برای موکب داران و مدیران کاروان های زیارتی</vt:lpstr>
      <vt:lpstr>ادامه</vt:lpstr>
      <vt:lpstr>ادامه</vt:lpstr>
      <vt:lpstr>ادامه</vt:lpstr>
      <vt:lpstr>ادامه</vt:lpstr>
      <vt:lpstr>توصیه بهداشت محیطی برای زائرین و عموم مردم</vt:lpstr>
      <vt:lpstr>ادامه</vt:lpstr>
      <vt:lpstr>روش سالم سازی سبزیجات</vt:lpstr>
      <vt:lpstr>توصیه های بهداشتی در توزیع نذورات و اطعام دهی</vt:lpstr>
      <vt:lpstr>ادامه</vt:lpstr>
      <vt:lpstr>ادامه</vt:lpstr>
      <vt:lpstr>ادامه</vt:lpstr>
      <vt:lpstr>ادامه </vt:lpstr>
      <vt:lpstr>با آرزوی سلامتی برای همه عزیزان    و التماس دعا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هماهنگی  پیشگیری از بیماریهای منتقله از آب و غذا             با محوریت التور</dc:title>
  <dc:creator>Delara Asadzadeh</dc:creator>
  <cp:lastModifiedBy>Saeed Hemmati</cp:lastModifiedBy>
  <cp:revision>56</cp:revision>
  <dcterms:created xsi:type="dcterms:W3CDTF">2022-07-04T09:22:57Z</dcterms:created>
  <dcterms:modified xsi:type="dcterms:W3CDTF">2023-08-14T05:11:03Z</dcterms:modified>
</cp:coreProperties>
</file>